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8" r:id="rId2"/>
    <p:sldId id="259" r:id="rId3"/>
    <p:sldId id="261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AC40C-A6F8-4621-9C84-373D307DDBAA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60C40-270A-4F67-9F12-AA3C9BA83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41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092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8071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75337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56b0f47cc8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56b0f47cc8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8982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56b0f47cc8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56b0f47cc8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5255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56b0f47cc8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56b0f47cc8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98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EC727FB-4FF2-45F8-863D-9181751E0677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6C2E9E8-A0BD-4B22-AD05-71303AC7D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5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"/>
          <p:cNvSpPr txBox="1">
            <a:spLocks noGrp="1"/>
          </p:cNvSpPr>
          <p:nvPr>
            <p:ph type="title"/>
          </p:nvPr>
        </p:nvSpPr>
        <p:spPr>
          <a:xfrm>
            <a:off x="1031425" y="1532967"/>
            <a:ext cx="5760300" cy="9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body" idx="1"/>
          </p:nvPr>
        </p:nvSpPr>
        <p:spPr>
          <a:xfrm>
            <a:off x="1031425" y="2369500"/>
            <a:ext cx="5760300" cy="336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 rtl="0">
              <a:spcBef>
                <a:spcPts val="600"/>
              </a:spcBef>
              <a:spcAft>
                <a:spcPts val="0"/>
              </a:spcAft>
              <a:buSzPts val="2000"/>
              <a:buChar char="»"/>
              <a:defRPr/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3pPr>
            <a:lvl4pPr marL="1828800" lvl="3" indent="-355600" rtl="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4pPr>
            <a:lvl5pPr marL="2286000" lvl="4" indent="-355600" rtl="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5pPr>
            <a:lvl6pPr marL="2743200" lvl="5" indent="-355600" rtl="0">
              <a:spcBef>
                <a:spcPts val="0"/>
              </a:spcBef>
              <a:spcAft>
                <a:spcPts val="0"/>
              </a:spcAft>
              <a:buSzPts val="2000"/>
              <a:buChar char="⋄"/>
              <a:defRPr/>
            </a:lvl6pPr>
            <a:lvl7pPr marL="3200400" lvl="6" indent="-3556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2400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031425" y="1532967"/>
            <a:ext cx="5760300" cy="9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031425" y="2481167"/>
            <a:ext cx="2796000" cy="408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3995772" y="2481167"/>
            <a:ext cx="2796000" cy="408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600"/>
              </a:spcBef>
              <a:spcAft>
                <a:spcPts val="0"/>
              </a:spcAft>
              <a:buSzPts val="1800"/>
              <a:buChar char="»"/>
              <a:defRPr sz="18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r"/>
            <a:fld id="{00000000-1234-1234-1234-123412341234}" type="slidenum">
              <a:rPr lang="en" smtClean="0"/>
              <a:pPr algn="r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6317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61267"/>
          </a:xfrm>
          <a:custGeom>
            <a:avLst/>
            <a:gdLst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0 w 9144000"/>
              <a:gd name="connsiteY3" fmla="*/ 1261267 h 1261267"/>
              <a:gd name="connsiteX4" fmla="*/ 0 w 9144000"/>
              <a:gd name="connsiteY4" fmla="*/ 0 h 1261267"/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5689600 w 9144000"/>
              <a:gd name="connsiteY3" fmla="*/ 1066800 h 1261267"/>
              <a:gd name="connsiteX4" fmla="*/ 0 w 9144000"/>
              <a:gd name="connsiteY4" fmla="*/ 1261267 h 1261267"/>
              <a:gd name="connsiteX5" fmla="*/ 0 w 9144000"/>
              <a:gd name="connsiteY5" fmla="*/ 0 h 1261267"/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5689600 w 9144000"/>
              <a:gd name="connsiteY3" fmla="*/ 1066800 h 1261267"/>
              <a:gd name="connsiteX4" fmla="*/ 2717800 w 9144000"/>
              <a:gd name="connsiteY4" fmla="*/ 1130300 h 1261267"/>
              <a:gd name="connsiteX5" fmla="*/ 0 w 9144000"/>
              <a:gd name="connsiteY5" fmla="*/ 1261267 h 1261267"/>
              <a:gd name="connsiteX6" fmla="*/ 0 w 9144000"/>
              <a:gd name="connsiteY6" fmla="*/ 0 h 1261267"/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5715000 w 9144000"/>
              <a:gd name="connsiteY3" fmla="*/ 1130300 h 1261267"/>
              <a:gd name="connsiteX4" fmla="*/ 2717800 w 9144000"/>
              <a:gd name="connsiteY4" fmla="*/ 1130300 h 1261267"/>
              <a:gd name="connsiteX5" fmla="*/ 0 w 9144000"/>
              <a:gd name="connsiteY5" fmla="*/ 1261267 h 1261267"/>
              <a:gd name="connsiteX6" fmla="*/ 0 w 9144000"/>
              <a:gd name="connsiteY6" fmla="*/ 0 h 1261267"/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5715000 w 9144000"/>
              <a:gd name="connsiteY3" fmla="*/ 1130300 h 1261267"/>
              <a:gd name="connsiteX4" fmla="*/ 2476500 w 9144000"/>
              <a:gd name="connsiteY4" fmla="*/ 1130300 h 1261267"/>
              <a:gd name="connsiteX5" fmla="*/ 0 w 9144000"/>
              <a:gd name="connsiteY5" fmla="*/ 1261267 h 1261267"/>
              <a:gd name="connsiteX6" fmla="*/ 0 w 9144000"/>
              <a:gd name="connsiteY6" fmla="*/ 0 h 1261267"/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5549900 w 9144000"/>
              <a:gd name="connsiteY3" fmla="*/ 1130300 h 1261267"/>
              <a:gd name="connsiteX4" fmla="*/ 2476500 w 9144000"/>
              <a:gd name="connsiteY4" fmla="*/ 1130300 h 1261267"/>
              <a:gd name="connsiteX5" fmla="*/ 0 w 9144000"/>
              <a:gd name="connsiteY5" fmla="*/ 1261267 h 1261267"/>
              <a:gd name="connsiteX6" fmla="*/ 0 w 9144000"/>
              <a:gd name="connsiteY6" fmla="*/ 0 h 1261267"/>
              <a:gd name="connsiteX0" fmla="*/ 0 w 9144000"/>
              <a:gd name="connsiteY0" fmla="*/ 0 h 1261267"/>
              <a:gd name="connsiteX1" fmla="*/ 9144000 w 9144000"/>
              <a:gd name="connsiteY1" fmla="*/ 0 h 1261267"/>
              <a:gd name="connsiteX2" fmla="*/ 9144000 w 9144000"/>
              <a:gd name="connsiteY2" fmla="*/ 1261267 h 1261267"/>
              <a:gd name="connsiteX3" fmla="*/ 5549900 w 9144000"/>
              <a:gd name="connsiteY3" fmla="*/ 1130300 h 1261267"/>
              <a:gd name="connsiteX4" fmla="*/ 2476500 w 9144000"/>
              <a:gd name="connsiteY4" fmla="*/ 1130300 h 1261267"/>
              <a:gd name="connsiteX5" fmla="*/ 0 w 9144000"/>
              <a:gd name="connsiteY5" fmla="*/ 1261267 h 1261267"/>
              <a:gd name="connsiteX6" fmla="*/ 0 w 9144000"/>
              <a:gd name="connsiteY6" fmla="*/ 0 h 1261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1261267">
                <a:moveTo>
                  <a:pt x="0" y="0"/>
                </a:moveTo>
                <a:lnTo>
                  <a:pt x="9144000" y="0"/>
                </a:lnTo>
                <a:lnTo>
                  <a:pt x="9144000" y="1261267"/>
                </a:lnTo>
                <a:cubicBezTo>
                  <a:pt x="8013700" y="1259945"/>
                  <a:pt x="6680200" y="1131622"/>
                  <a:pt x="5549900" y="1130300"/>
                </a:cubicBezTo>
                <a:cubicBezTo>
                  <a:pt x="4461933" y="1092200"/>
                  <a:pt x="3462867" y="1092200"/>
                  <a:pt x="2476500" y="1130300"/>
                </a:cubicBezTo>
                <a:lnTo>
                  <a:pt x="0" y="1261267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4135" y="-192535"/>
            <a:ext cx="2340869" cy="234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64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pyramid.co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47565"/>
          </a:xfrm>
          <a:prstGeom prst="rect">
            <a:avLst/>
          </a:prstGeom>
        </p:spPr>
      </p:pic>
      <p:sp>
        <p:nvSpPr>
          <p:cNvPr id="167" name="Google Shape;167;p12"/>
          <p:cNvSpPr txBox="1">
            <a:spLocks noGrp="1"/>
          </p:cNvSpPr>
          <p:nvPr>
            <p:ph type="title"/>
          </p:nvPr>
        </p:nvSpPr>
        <p:spPr>
          <a:xfrm>
            <a:off x="1186621" y="863214"/>
            <a:ext cx="7092600" cy="1410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r>
              <a:rPr lang="en" sz="6800" b="1" dirty="0" smtClean="0">
                <a:solidFill>
                  <a:srgbClr val="002060"/>
                </a:solidFill>
                <a:latin typeface="Averia Serif Libre" panose="02000603000000000004" pitchFamily="2" charset="0"/>
              </a:rPr>
              <a:t>DataPyramid</a:t>
            </a:r>
            <a:endParaRPr sz="6800" b="1" dirty="0">
              <a:solidFill>
                <a:srgbClr val="002060"/>
              </a:solidFill>
              <a:latin typeface="Averia Serif Libre" panose="02000603000000000004" pitchFamily="2" charset="0"/>
            </a:endParaRPr>
          </a:p>
        </p:txBody>
      </p:sp>
      <p:sp>
        <p:nvSpPr>
          <p:cNvPr id="168" name="Google Shape;168;p12"/>
          <p:cNvSpPr txBox="1">
            <a:spLocks noGrp="1"/>
          </p:cNvSpPr>
          <p:nvPr>
            <p:ph type="body" idx="1"/>
          </p:nvPr>
        </p:nvSpPr>
        <p:spPr>
          <a:xfrm>
            <a:off x="1113958" y="5243351"/>
            <a:ext cx="7237926" cy="10093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" sz="3000" b="1" dirty="0" smtClean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Complete </a:t>
            </a:r>
            <a:r>
              <a:rPr lang="en" sz="3000" b="1" dirty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m</a:t>
            </a:r>
            <a:r>
              <a:rPr lang="en" sz="3000" b="1" dirty="0" smtClean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aritime </a:t>
            </a:r>
            <a:r>
              <a:rPr lang="en" sz="3000" b="1" dirty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d</a:t>
            </a:r>
            <a:r>
              <a:rPr lang="en" sz="3000" b="1" dirty="0" smtClean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atabase </a:t>
            </a:r>
            <a:r>
              <a:rPr lang="en" sz="3000" b="1" dirty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b</a:t>
            </a:r>
            <a:r>
              <a:rPr lang="en" sz="3000" b="1" dirty="0" smtClean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uilding </a:t>
            </a:r>
            <a:r>
              <a:rPr lang="en" sz="3000" b="1" dirty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s</a:t>
            </a:r>
            <a:r>
              <a:rPr lang="en" sz="3000" b="1" dirty="0" smtClean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olutions </a:t>
            </a:r>
            <a:r>
              <a:rPr lang="en" sz="3000" b="1" dirty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for </a:t>
            </a:r>
            <a:r>
              <a:rPr lang="en" sz="3000" b="1" dirty="0" smtClean="0">
                <a:solidFill>
                  <a:srgbClr val="0070C0"/>
                </a:solidFill>
                <a:latin typeface="Oswald"/>
                <a:ea typeface="Oswald"/>
                <a:cs typeface="Oswald"/>
                <a:sym typeface="Oswald"/>
              </a:rPr>
              <a:t>PMS and Crew </a:t>
            </a:r>
            <a:endParaRPr sz="3000" b="1" dirty="0">
              <a:solidFill>
                <a:srgbClr val="0070C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>
              <a:buNone/>
            </a:pPr>
            <a:endParaRPr dirty="0"/>
          </a:p>
        </p:txBody>
      </p:sp>
      <p:sp>
        <p:nvSpPr>
          <p:cNvPr id="169" name="Google Shape;169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fld id="{00000000-1234-1234-1234-123412341234}" type="slidenum">
              <a:rPr lang="en">
                <a:solidFill>
                  <a:schemeClr val="bg1"/>
                </a:solidFill>
              </a:rPr>
              <a:pPr algn="r"/>
              <a:t>1</a:t>
            </a:fld>
            <a:endParaRPr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540703" cy="1540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42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412124" y="1867045"/>
            <a:ext cx="8293994" cy="216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en-GB" dirty="0"/>
              <a:t>We provide immediate cost savings and increase efficiency for clients with secure, accurate and confidential data base building and data entry </a:t>
            </a:r>
            <a:r>
              <a:rPr lang="en-GB" dirty="0" smtClean="0"/>
              <a:t>services.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en-GB" dirty="0" smtClean="0"/>
              <a:t>For many </a:t>
            </a:r>
            <a:r>
              <a:rPr lang="en-GB" dirty="0"/>
              <a:t>shipping companies, data is riddled with inconsistencies and incorrect information. </a:t>
            </a:r>
            <a:r>
              <a:rPr lang="en-GB" dirty="0" smtClean="0"/>
              <a:t>These </a:t>
            </a:r>
            <a:r>
              <a:rPr lang="en-GB" dirty="0"/>
              <a:t>inaccuracies can have a serious impact on the productivity </a:t>
            </a:r>
            <a:r>
              <a:rPr lang="en-GB" dirty="0" smtClean="0"/>
              <a:t>of </a:t>
            </a:r>
            <a:r>
              <a:rPr lang="en-GB" dirty="0"/>
              <a:t>ship and shore-based staff. </a:t>
            </a:r>
          </a:p>
          <a:p>
            <a:pPr marL="114300" indent="0">
              <a:lnSpc>
                <a:spcPct val="100000"/>
              </a:lnSpc>
              <a:buNone/>
            </a:pPr>
            <a:endParaRPr lang="en-GB" sz="1000" b="1" dirty="0" smtClean="0"/>
          </a:p>
          <a:p>
            <a:pPr marL="114300" indent="0">
              <a:lnSpc>
                <a:spcPct val="150000"/>
              </a:lnSpc>
              <a:buNone/>
            </a:pPr>
            <a:r>
              <a:rPr lang="en-GB" b="1" dirty="0" smtClean="0"/>
              <a:t>Our services include: </a:t>
            </a:r>
          </a:p>
          <a:p>
            <a:pPr>
              <a:lnSpc>
                <a:spcPct val="200000"/>
              </a:lnSpc>
            </a:pPr>
            <a:r>
              <a:rPr lang="en" dirty="0" smtClean="0"/>
              <a:t>PMS </a:t>
            </a:r>
            <a:r>
              <a:rPr lang="en" dirty="0"/>
              <a:t>Database </a:t>
            </a:r>
            <a:r>
              <a:rPr lang="en" dirty="0" smtClean="0"/>
              <a:t>Management</a:t>
            </a:r>
            <a:endParaRPr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" dirty="0"/>
              <a:t>Crewing and HR Database </a:t>
            </a:r>
            <a:r>
              <a:rPr lang="en" dirty="0" smtClean="0"/>
              <a:t>Management</a:t>
            </a:r>
            <a:endParaRPr dirty="0"/>
          </a:p>
          <a:p>
            <a:pPr marL="0" indent="0">
              <a:lnSpc>
                <a:spcPct val="200000"/>
              </a:lnSpc>
              <a:buNone/>
            </a:pPr>
            <a:endParaRPr dirty="0"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fld id="{00000000-1234-1234-1234-123412341234}" type="slidenum">
              <a:rPr lang="en">
                <a:solidFill>
                  <a:schemeClr val="bg1"/>
                </a:solidFill>
              </a:rPr>
              <a:pPr algn="r"/>
              <a:t>2</a:t>
            </a:fld>
            <a:endParaRPr dirty="0">
              <a:solidFill>
                <a:schemeClr val="bg1"/>
              </a:solidFill>
            </a:endParaRPr>
          </a:p>
        </p:txBody>
      </p:sp>
      <p:sp>
        <p:nvSpPr>
          <p:cNvPr id="6" name="Google Shape;188;p15"/>
          <p:cNvSpPr txBox="1">
            <a:spLocks noGrp="1"/>
          </p:cNvSpPr>
          <p:nvPr>
            <p:ph type="title"/>
          </p:nvPr>
        </p:nvSpPr>
        <p:spPr>
          <a:xfrm>
            <a:off x="2626770" y="158693"/>
            <a:ext cx="663314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n" sz="2400" dirty="0" smtClean="0">
                <a:solidFill>
                  <a:schemeClr val="bg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DataPyramid at a glance</a:t>
            </a:r>
            <a:endParaRPr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2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"/>
          <p:cNvSpPr txBox="1">
            <a:spLocks noGrp="1"/>
          </p:cNvSpPr>
          <p:nvPr>
            <p:ph type="title"/>
          </p:nvPr>
        </p:nvSpPr>
        <p:spPr>
          <a:xfrm>
            <a:off x="1815401" y="223088"/>
            <a:ext cx="6633140" cy="68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>
              <a:spcBef>
                <a:spcPts val="600"/>
              </a:spcBef>
              <a:buClr>
                <a:schemeClr val="dk1"/>
              </a:buClr>
              <a:buSzPts val="1100"/>
            </a:pPr>
            <a:r>
              <a:rPr lang="en" sz="2400" dirty="0">
                <a:solidFill>
                  <a:schemeClr val="bg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PMS D</a:t>
            </a:r>
            <a:r>
              <a:rPr lang="en" sz="2400" dirty="0" smtClean="0">
                <a:solidFill>
                  <a:schemeClr val="bg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atabase Building and Management</a:t>
            </a:r>
            <a:endParaRPr sz="2400" dirty="0">
              <a:solidFill>
                <a:schemeClr val="bg1"/>
              </a:solidFill>
            </a:endParaRPr>
          </a:p>
        </p:txBody>
      </p:sp>
      <p:sp>
        <p:nvSpPr>
          <p:cNvPr id="189" name="Google Shape;189;p15"/>
          <p:cNvSpPr txBox="1">
            <a:spLocks noGrp="1"/>
          </p:cNvSpPr>
          <p:nvPr>
            <p:ph type="body" idx="1"/>
          </p:nvPr>
        </p:nvSpPr>
        <p:spPr>
          <a:xfrm>
            <a:off x="691972" y="1862146"/>
            <a:ext cx="7521000" cy="370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en" sz="1800" dirty="0"/>
              <a:t>Cut the </a:t>
            </a:r>
            <a:r>
              <a:rPr lang="en" sz="1800" dirty="0" smtClean="0"/>
              <a:t>clutter - we implement customized PMS database </a:t>
            </a:r>
            <a:r>
              <a:rPr lang="en" sz="1800" dirty="0"/>
              <a:t>solutions </a:t>
            </a:r>
            <a:r>
              <a:rPr lang="en" sz="1800" dirty="0" smtClean="0"/>
              <a:t>to meet our client’s exact requirements.</a:t>
            </a:r>
          </a:p>
          <a:p>
            <a:pPr>
              <a:lnSpc>
                <a:spcPct val="150000"/>
              </a:lnSpc>
            </a:pPr>
            <a:r>
              <a:rPr lang="en" sz="1800" dirty="0" smtClean="0"/>
              <a:t>We use </a:t>
            </a:r>
            <a:r>
              <a:rPr lang="en" sz="1800" dirty="0"/>
              <a:t>our proprietary </a:t>
            </a:r>
            <a:r>
              <a:rPr lang="en" sz="1800" dirty="0" smtClean="0"/>
              <a:t>methodology to create maintenance databases for </a:t>
            </a:r>
            <a:r>
              <a:rPr lang="en" sz="1800" dirty="0"/>
              <a:t>your PMS </a:t>
            </a:r>
            <a:r>
              <a:rPr lang="en" sz="1800" dirty="0" smtClean="0"/>
              <a:t>software</a:t>
            </a:r>
            <a:r>
              <a:rPr lang="en" sz="1800" dirty="0"/>
              <a:t>.</a:t>
            </a:r>
            <a:endParaRPr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No more missing or duplicate spare parts in the database with our proven validation </a:t>
            </a:r>
            <a:r>
              <a:rPr lang="en" sz="1800" dirty="0" smtClean="0"/>
              <a:t>techniques.</a:t>
            </a:r>
            <a:endParaRPr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Maintenance jobs </a:t>
            </a:r>
            <a:r>
              <a:rPr lang="en" sz="1800" dirty="0" smtClean="0"/>
              <a:t>are created </a:t>
            </a:r>
            <a:r>
              <a:rPr lang="en" sz="1800" dirty="0"/>
              <a:t>by </a:t>
            </a:r>
            <a:r>
              <a:rPr lang="en" sz="1800" dirty="0" smtClean="0"/>
              <a:t>marine </a:t>
            </a:r>
            <a:r>
              <a:rPr lang="en" sz="1800" dirty="0"/>
              <a:t>e</a:t>
            </a:r>
            <a:r>
              <a:rPr lang="en" sz="1800" dirty="0" smtClean="0"/>
              <a:t>ngineers </a:t>
            </a:r>
            <a:r>
              <a:rPr lang="en" sz="1800" dirty="0"/>
              <a:t>and PMS industry professionals with more than 10+ years of marine industry </a:t>
            </a:r>
            <a:r>
              <a:rPr lang="en" sz="1800" dirty="0" smtClean="0"/>
              <a:t>experience.</a:t>
            </a:r>
            <a:endParaRPr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Choose from a variety of PMS Database building solutions </a:t>
            </a:r>
            <a:r>
              <a:rPr lang="en" sz="1800" dirty="0" smtClean="0"/>
              <a:t>for your needs.</a:t>
            </a:r>
            <a:endParaRPr sz="1800" dirty="0"/>
          </a:p>
          <a:p>
            <a:pPr marL="0" indent="0">
              <a:lnSpc>
                <a:spcPct val="150000"/>
              </a:lnSpc>
              <a:buNone/>
            </a:pPr>
            <a:endParaRPr sz="1800" dirty="0"/>
          </a:p>
        </p:txBody>
      </p:sp>
      <p:sp>
        <p:nvSpPr>
          <p:cNvPr id="190" name="Google Shape;190;p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fld id="{00000000-1234-1234-1234-123412341234}" type="slidenum">
              <a:rPr lang="en">
                <a:solidFill>
                  <a:schemeClr val="bg1"/>
                </a:solidFill>
              </a:rPr>
              <a:pPr algn="r"/>
              <a:t>3</a:t>
            </a:fld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06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"/>
          <p:cNvSpPr txBox="1">
            <a:spLocks noGrp="1"/>
          </p:cNvSpPr>
          <p:nvPr>
            <p:ph type="title"/>
          </p:nvPr>
        </p:nvSpPr>
        <p:spPr>
          <a:xfrm>
            <a:off x="2194126" y="128789"/>
            <a:ext cx="6808207" cy="74992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>
              <a:lnSpc>
                <a:spcPct val="100000"/>
              </a:lnSpc>
              <a:spcBef>
                <a:spcPts val="600"/>
              </a:spcBef>
            </a:pPr>
            <a:r>
              <a:rPr lang="en" sz="2400" dirty="0">
                <a:solidFill>
                  <a:schemeClr val="bg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PMS Database Building Solutions 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96" name="Google Shape;196;p16"/>
          <p:cNvSpPr txBox="1">
            <a:spLocks noGrp="1"/>
          </p:cNvSpPr>
          <p:nvPr>
            <p:ph type="body" idx="1"/>
          </p:nvPr>
        </p:nvSpPr>
        <p:spPr>
          <a:xfrm>
            <a:off x="618186" y="1911950"/>
            <a:ext cx="8075053" cy="252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200000"/>
              </a:lnSpc>
              <a:buNone/>
            </a:pPr>
            <a:r>
              <a:rPr lang="en" sz="1800" dirty="0" smtClean="0"/>
              <a:t>We work with clients to create accurate and verified database solutions including:</a:t>
            </a:r>
          </a:p>
          <a:p>
            <a:pPr>
              <a:lnSpc>
                <a:spcPct val="200000"/>
              </a:lnSpc>
            </a:pPr>
            <a:r>
              <a:rPr lang="en" sz="1800" dirty="0" smtClean="0"/>
              <a:t>Ship </a:t>
            </a:r>
            <a:r>
              <a:rPr lang="en" sz="1800" dirty="0"/>
              <a:t>and Manual Specific Databases</a:t>
            </a:r>
            <a:endParaRPr sz="18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" sz="1800" dirty="0"/>
              <a:t>Generic Databases</a:t>
            </a:r>
            <a:endParaRPr sz="18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" sz="1800" dirty="0"/>
              <a:t>Regulation Compliant Databases-DNV-GL,SOLAS,NK,BV,ABS</a:t>
            </a:r>
            <a:endParaRPr sz="18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" sz="1800" dirty="0"/>
              <a:t>Rectifying Old Paper/Excel based databases to our standard format</a:t>
            </a:r>
            <a:endParaRPr sz="1800" dirty="0"/>
          </a:p>
          <a:p>
            <a:pPr>
              <a:lnSpc>
                <a:spcPct val="200000"/>
              </a:lnSpc>
              <a:spcBef>
                <a:spcPts val="0"/>
              </a:spcBef>
            </a:pPr>
            <a:r>
              <a:rPr lang="en" sz="1800" dirty="0"/>
              <a:t>Conversion of Databases to a single unified SFI coding/DataPyramid </a:t>
            </a:r>
            <a:r>
              <a:rPr lang="en" sz="1800" dirty="0" smtClean="0"/>
              <a:t>base structure</a:t>
            </a:r>
            <a:endParaRPr sz="1800" dirty="0"/>
          </a:p>
          <a:p>
            <a:pPr indent="0">
              <a:lnSpc>
                <a:spcPct val="200000"/>
              </a:lnSpc>
              <a:buNone/>
            </a:pPr>
            <a:endParaRPr dirty="0"/>
          </a:p>
          <a:p>
            <a:pPr indent="0">
              <a:lnSpc>
                <a:spcPct val="200000"/>
              </a:lnSpc>
              <a:buNone/>
            </a:pPr>
            <a:endParaRPr dirty="0"/>
          </a:p>
        </p:txBody>
      </p:sp>
      <p:sp>
        <p:nvSpPr>
          <p:cNvPr id="197" name="Google Shape;197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fld id="{00000000-1234-1234-1234-123412341234}" type="slidenum">
              <a:rPr lang="en">
                <a:solidFill>
                  <a:schemeClr val="bg1"/>
                </a:solidFill>
              </a:rPr>
              <a:pPr algn="r"/>
              <a:t>4</a:t>
            </a:fld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"/>
          <p:cNvSpPr txBox="1">
            <a:spLocks noGrp="1"/>
          </p:cNvSpPr>
          <p:nvPr>
            <p:ph type="title"/>
          </p:nvPr>
        </p:nvSpPr>
        <p:spPr>
          <a:xfrm>
            <a:off x="1764406" y="198007"/>
            <a:ext cx="6426558" cy="680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>
              <a:lnSpc>
                <a:spcPct val="100000"/>
              </a:lnSpc>
              <a:spcBef>
                <a:spcPts val="600"/>
              </a:spcBef>
            </a:pPr>
            <a:r>
              <a:rPr lang="en" sz="2400" dirty="0">
                <a:solidFill>
                  <a:schemeClr val="bg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Crewing and HR Database Management</a:t>
            </a:r>
            <a:endParaRPr sz="2400" dirty="0">
              <a:solidFill>
                <a:schemeClr val="bg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0" name="Google Shape;210;p18"/>
          <p:cNvSpPr txBox="1">
            <a:spLocks noGrp="1"/>
          </p:cNvSpPr>
          <p:nvPr>
            <p:ph type="body" idx="1"/>
          </p:nvPr>
        </p:nvSpPr>
        <p:spPr>
          <a:xfrm>
            <a:off x="706827" y="2014982"/>
            <a:ext cx="7780350" cy="21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" sz="1800" dirty="0" smtClean="0"/>
              <a:t>Accurate crew data is vital for compliance and control. Here are some of the services we can help you with: </a:t>
            </a:r>
          </a:p>
          <a:p>
            <a:pPr>
              <a:lnSpc>
                <a:spcPct val="150000"/>
              </a:lnSpc>
            </a:pPr>
            <a:r>
              <a:rPr lang="en" sz="1800" dirty="0" smtClean="0"/>
              <a:t>Manage </a:t>
            </a:r>
            <a:r>
              <a:rPr lang="en" sz="1800" dirty="0"/>
              <a:t>all expiries of STCW certificates,courses,vaccination details for the crew onboards</a:t>
            </a:r>
            <a:endParaRPr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Manage Sign on and Sign off dates</a:t>
            </a:r>
            <a:endParaRPr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Manage crew payroll and wages</a:t>
            </a:r>
            <a:endParaRPr sz="18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Manage Travel/Visa/Accommodation for the crew</a:t>
            </a:r>
            <a:endParaRPr sz="1800" dirty="0">
              <a:sym typeface="Arial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" sz="1800" dirty="0"/>
              <a:t>Optimize Crew planning and approvals</a:t>
            </a:r>
            <a:endParaRPr sz="1800" dirty="0"/>
          </a:p>
          <a:p>
            <a:pPr marL="0" indent="0">
              <a:lnSpc>
                <a:spcPct val="100000"/>
              </a:lnSpc>
              <a:spcBef>
                <a:spcPts val="3000"/>
              </a:spcBef>
              <a:buNone/>
            </a:pPr>
            <a:r>
              <a:rPr lang="en" dirty="0"/>
              <a:t>        </a:t>
            </a:r>
            <a:endParaRPr dirty="0"/>
          </a:p>
        </p:txBody>
      </p:sp>
      <p:sp>
        <p:nvSpPr>
          <p:cNvPr id="211" name="Google Shape;21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fld id="{00000000-1234-1234-1234-123412341234}" type="slidenum">
              <a:rPr lang="en">
                <a:solidFill>
                  <a:schemeClr val="bg1"/>
                </a:solidFill>
              </a:rPr>
              <a:pPr algn="r"/>
              <a:t>5</a:t>
            </a:fld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6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8"/>
          <p:cNvSpPr txBox="1">
            <a:spLocks noGrp="1"/>
          </p:cNvSpPr>
          <p:nvPr>
            <p:ph type="title"/>
          </p:nvPr>
        </p:nvSpPr>
        <p:spPr>
          <a:xfrm>
            <a:off x="2627290" y="159370"/>
            <a:ext cx="6426558" cy="680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457200">
              <a:lnSpc>
                <a:spcPct val="100000"/>
              </a:lnSpc>
              <a:spcBef>
                <a:spcPts val="600"/>
              </a:spcBef>
            </a:pPr>
            <a:r>
              <a:rPr lang="en" sz="2400" dirty="0" smtClean="0">
                <a:solidFill>
                  <a:schemeClr val="bg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Contact DataPyramid</a:t>
            </a:r>
            <a:endParaRPr sz="2400" dirty="0">
              <a:solidFill>
                <a:schemeClr val="bg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10" name="Google Shape;210;p18"/>
          <p:cNvSpPr txBox="1">
            <a:spLocks noGrp="1"/>
          </p:cNvSpPr>
          <p:nvPr>
            <p:ph type="body" idx="1"/>
          </p:nvPr>
        </p:nvSpPr>
        <p:spPr>
          <a:xfrm>
            <a:off x="1004552" y="1924830"/>
            <a:ext cx="7096259" cy="21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-GB" dirty="0" smtClean="0"/>
              <a:t>More </a:t>
            </a:r>
            <a:r>
              <a:rPr lang="en-GB" dirty="0"/>
              <a:t>information at </a:t>
            </a:r>
            <a:r>
              <a:rPr lang="en-GB" u="sng" dirty="0">
                <a:hlinkClick r:id="rId3"/>
              </a:rPr>
              <a:t>www.datapyramid.co.uk</a:t>
            </a:r>
            <a:r>
              <a:rPr lang="en-GB" dirty="0"/>
              <a:t> or c</a:t>
            </a:r>
            <a:r>
              <a:rPr lang="en-GB" dirty="0" smtClean="0"/>
              <a:t>ontact </a:t>
            </a:r>
            <a:r>
              <a:rPr lang="en-GB" dirty="0"/>
              <a:t>us </a:t>
            </a:r>
            <a:r>
              <a:rPr lang="en-GB" dirty="0" smtClean="0"/>
              <a:t>via</a:t>
            </a:r>
          </a:p>
          <a:p>
            <a:pPr marL="101600" indent="0">
              <a:lnSpc>
                <a:spcPct val="150000"/>
              </a:lnSpc>
              <a:buNone/>
            </a:pPr>
            <a:r>
              <a:rPr lang="en-GB" b="1" dirty="0" smtClean="0"/>
              <a:t>Email</a:t>
            </a:r>
            <a:r>
              <a:rPr lang="en-GB" dirty="0" smtClean="0"/>
              <a:t>:</a:t>
            </a:r>
            <a:r>
              <a:rPr lang="en-GB" b="1" dirty="0"/>
              <a:t> </a:t>
            </a:r>
            <a:r>
              <a:rPr lang="en-GB" u="sng" dirty="0" smtClean="0"/>
              <a:t>info@datapyramid.co.uk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Phone:</a:t>
            </a:r>
            <a:r>
              <a:rPr lang="en-GB" dirty="0"/>
              <a:t> </a:t>
            </a:r>
            <a:r>
              <a:rPr lang="en-GB" dirty="0" smtClean="0"/>
              <a:t>UK</a:t>
            </a:r>
            <a:r>
              <a:rPr lang="en-GB" dirty="0"/>
              <a:t> +44 20 3588 6742 </a:t>
            </a:r>
            <a:endParaRPr lang="en-GB" dirty="0" smtClean="0"/>
          </a:p>
          <a:p>
            <a:pPr marL="101600" indent="0">
              <a:lnSpc>
                <a:spcPct val="150000"/>
              </a:lnSpc>
              <a:buNone/>
            </a:pPr>
            <a:r>
              <a:rPr lang="en-GB" dirty="0" smtClean="0"/>
              <a:t> </a:t>
            </a:r>
            <a:endParaRPr dirty="0"/>
          </a:p>
        </p:txBody>
      </p:sp>
      <p:sp>
        <p:nvSpPr>
          <p:cNvPr id="211" name="Google Shape;211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/>
            <a:fld id="{00000000-1234-1234-1234-123412341234}" type="slidenum">
              <a:rPr lang="en">
                <a:solidFill>
                  <a:schemeClr val="bg1"/>
                </a:solidFill>
              </a:rPr>
              <a:pPr algn="r"/>
              <a:t>6</a:t>
            </a:fld>
            <a:endParaRPr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642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286</Words>
  <Application>Microsoft Office PowerPoint</Application>
  <PresentationFormat>On-screen Show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Averia Serif Libre</vt:lpstr>
      <vt:lpstr>Calibri</vt:lpstr>
      <vt:lpstr>Calibri Light</vt:lpstr>
      <vt:lpstr>Oswald</vt:lpstr>
      <vt:lpstr>Roboto Condensed</vt:lpstr>
      <vt:lpstr>Office Theme</vt:lpstr>
      <vt:lpstr>DataPyramid</vt:lpstr>
      <vt:lpstr>DataPyramid at a glance</vt:lpstr>
      <vt:lpstr>PMS Database Building and Management</vt:lpstr>
      <vt:lpstr>PMS Database Building Solutions </vt:lpstr>
      <vt:lpstr>Crewing and HR Database Management</vt:lpstr>
      <vt:lpstr>Contact DataPyramid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Adewale Ibrahim</dc:creator>
  <cp:lastModifiedBy>Adewale Ibrahim</cp:lastModifiedBy>
  <cp:revision>13</cp:revision>
  <dcterms:created xsi:type="dcterms:W3CDTF">2019-04-30T14:56:33Z</dcterms:created>
  <dcterms:modified xsi:type="dcterms:W3CDTF">2019-05-09T13:18:34Z</dcterms:modified>
</cp:coreProperties>
</file>